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1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08"/>
    <p:restoredTop sz="94616"/>
  </p:normalViewPr>
  <p:slideViewPr>
    <p:cSldViewPr snapToGrid="0">
      <p:cViewPr>
        <p:scale>
          <a:sx n="109" d="100"/>
          <a:sy n="109" d="100"/>
        </p:scale>
        <p:origin x="704" y="4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5610A-17B4-4656-93CF-E1D9982860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1371599"/>
            <a:ext cx="6675120" cy="2951825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51C80B-DFD6-415B-BA5B-E56E510CD1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80" y="4584879"/>
            <a:ext cx="6675120" cy="1287887"/>
          </a:xfrm>
        </p:spPr>
        <p:txBody>
          <a:bodyPr anchor="b">
            <a:normAutofit/>
          </a:bodyPr>
          <a:lstStyle>
            <a:lvl1pPr marL="0" indent="0" algn="l">
              <a:lnSpc>
                <a:spcPct val="130000"/>
              </a:lnSpc>
              <a:buNone/>
              <a:defRPr sz="1800" b="1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2065B-06FF-4991-9F8A-4BE25457B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4479B-705B-4489-957E-7E8A228BDFA0}" type="datetime1">
              <a:rPr lang="en-US" smtClean="0"/>
              <a:t>5/6/25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0DF2FA-C604-45D8-A633-11D3742EC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EE5DA9-2D04-4850-AB9F-BD3538165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6232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E4BB7-3F30-4C31-9BB2-8EC24FC0A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CF4134-70F5-4EE6-88BE-49D129630C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9EABC7-C044-44DE-B303-55A0581DA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B66AD-7C08-490A-ADA4-B47E10FB2407}" type="datetime1">
              <a:rPr lang="en-US" smtClean="0"/>
              <a:t>5/6/25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A63E1-5BC5-402E-9916-BAB84BCF0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EF915-AF64-4ECC-8B1A-B7E6A89B7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3525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1CB3635-47E1-90D8-B693-DA85A66B383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B09414-2AA1-4D8E-A00A-C092FBC92D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09219" y="640079"/>
            <a:ext cx="1811773" cy="553688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2C3A78-37C5-46D0-9DF4-CB78AF883C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40080" y="640080"/>
            <a:ext cx="8412422" cy="553688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D8705E-925D-4F57-8268-107CE3CF4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95027-4255-49E7-9841-CD21BCC99996}" type="datetime1">
              <a:rPr lang="en-US" smtClean="0"/>
              <a:t>5/6/25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FE207E-070D-4EC8-A44C-21F1815FD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5D01D1-C266-4161-A820-C084B9801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230604F-219C-2DEE-830E-27274CC2FE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rot="5400000">
            <a:off x="10872154" y="1192438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26683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8B246-6A68-46BE-9DBD-614FA8CF4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E47706-8D18-4093-A7C1-F30D7543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C7C8FC-AAEA-4AB6-9DB5-2503F58F0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9F774-3FA6-43B8-9241-99959C8FD463}" type="datetime1">
              <a:rPr lang="en-US" smtClean="0"/>
              <a:t>5/6/25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B1616B-3F08-4869-A522-773C38940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030CE6-9124-4B3A-A912-AE16B5C34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5347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1BB59B6-79B9-97F5-AC3B-DF65899D39D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C78885-57B2-4930-BD7D-CBF916EDF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291366"/>
            <a:ext cx="9214884" cy="3159974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E495E4-2F8B-4CC7-88AC-A312067E60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80" y="5018567"/>
            <a:ext cx="7907079" cy="107388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585CC9-BAD3-4807-90BB-97DA2D6A6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04452-5DCC-4FE2-A5C9-8A5EF6714D65}" type="datetime1">
              <a:rPr lang="en-US" smtClean="0"/>
              <a:t>5/6/25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108CEF-165F-4D7E-9666-5CD0156B4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0EBC3D-3277-4D34-9F67-71040C21E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F05EAE5-4812-F718-6D75-9627884180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6281" y="4715234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82868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477A4-4D01-45B6-9563-0BF13BA72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E17E00-96AC-45F0-82B2-9F601E9B93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0080" y="2633472"/>
            <a:ext cx="5212080" cy="35661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BA30CD-95C0-427B-A571-A7D8A53278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18928" y="2633472"/>
            <a:ext cx="5212080" cy="35661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F67CAC-53E4-44AF-BEAC-8FFB96F05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9ABC2-0180-4F3A-A895-A85BC724D472}" type="datetime1">
              <a:rPr lang="en-US" smtClean="0"/>
              <a:t>5/6/25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3D9F3A-E7F0-45E7-AFA8-0D4A669EC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5F008B-58BB-45FF-923F-5909DAB49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5585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7B549-9E51-42E0-992A-73E775957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1371599"/>
            <a:ext cx="10890929" cy="93975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1A5FDC-7C4B-45FB-8462-E2CE79919F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79" y="2311352"/>
            <a:ext cx="5212080" cy="695373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D8B686-2E92-45B9-A3D7-9DCAA0C50B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0079" y="3006725"/>
            <a:ext cx="5212080" cy="31912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ADB526-4A44-47B6-8D14-93202E590A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18928" y="2311352"/>
            <a:ext cx="5212080" cy="695373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4177CA-5C13-4311-BFD3-B98FBD942D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18928" y="3006725"/>
            <a:ext cx="5212080" cy="31912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EA255A-4CB5-40CA-B756-1AA5E27C2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EA9BA-4E8F-439E-BEA4-91FBA01E3F5F}" type="datetime1">
              <a:rPr lang="en-US" smtClean="0"/>
              <a:t>5/6/25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3072C4-10F1-49B8-B0BF-69204EDDC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5ACC97-44C1-4887-909B-E6732D3C1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7581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7D313-943A-47E0-8A7A-DFFBCC297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AC25A7-81C8-4AA1-AD9F-C78A451FD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5BF18-0007-481C-AA29-413124BC3EE7}" type="datetime1">
              <a:rPr lang="en-US" smtClean="0"/>
              <a:t>5/6/25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F54740-6022-46B2-9C55-B60E96516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9497C9-6B5E-46D6-8FE9-0A5E0CF7F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1899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149F9F0F-FB8C-5565-247C-BDCC156B5CA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740D3C-270A-401A-810C-2F86BBBB8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E9870-3748-43AD-B547-02A075CB4A1D}" type="datetime1">
              <a:rPr lang="en-US" smtClean="0"/>
              <a:t>5/6/25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CBE9F8-1765-4F36-A4DE-1DB136025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90CF9E-A6C6-4873-ADBE-7A2939319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7867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8CDF8-00AD-4441-A6D5-9D7A659E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371600"/>
            <a:ext cx="3859397" cy="1451723"/>
          </a:xfrm>
        </p:spPr>
        <p:txBody>
          <a:bodyPr anchor="t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C330AF-CB7E-420A-AE8A-E02E903258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36519" y="1031001"/>
            <a:ext cx="6594490" cy="516636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3257AD-2422-4CDA-9C55-700F4B5BF2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0080" y="2972168"/>
            <a:ext cx="3859397" cy="322682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1B7454-C1CC-46F2-A6FB-1FE786C48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E7897-33C5-4F1A-9307-D068E37F3DC7}" type="datetime1">
              <a:rPr lang="en-US" smtClean="0"/>
              <a:t>5/6/25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077DBE-6CC7-421B-AB5E-341E20BD9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6EAB8F-7526-4CDB-B782-FAD8B3E70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7042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1647F-5A61-44C9-81DC-331C9AE5D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371600"/>
            <a:ext cx="3859397" cy="1451723"/>
          </a:xfrm>
        </p:spPr>
        <p:txBody>
          <a:bodyPr anchor="t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627A0F-F1B8-49BE-A0FF-7FE16E3BDC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37760" y="1033271"/>
            <a:ext cx="6592824" cy="516636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D1BD6-1519-4431-9FAF-7D4F412997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0080" y="2972167"/>
            <a:ext cx="3859397" cy="32268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A587A0-353B-42C2-BA96-B1ADEDF64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171BA-CC09-47C8-A6DF-F5C5CB59CEEC}" type="datetime1">
              <a:rPr lang="en-US" smtClean="0"/>
              <a:t>5/6/25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D5A88E-3957-4B76-B1BE-416402921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F7C5FD-E56A-4C66-8F23-087F95A2F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2399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B4E786-7636-4278-8595-D365D28A7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1371601"/>
            <a:ext cx="10890929" cy="10972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740849-7059-4C70-992B-5304D2EE9B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80" y="2633472"/>
            <a:ext cx="10890928" cy="35661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FEBF6-CEA6-4332-87B3-697807571C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4008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7DA38F49-B3E2-4BF0-BEC7-C30D34ABBB8D}" type="datetime1">
              <a:rPr lang="en-US" smtClean="0"/>
              <a:t>5/6/25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6BAF94-621C-43E1-BA0C-410A689903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67622" y="6356350"/>
            <a:ext cx="40403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D19E5-9E16-48C9-AAE2-0C70679A8D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7995" y="6356350"/>
            <a:ext cx="7230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52906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87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93776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51560" indent="-28575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98448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744CAA32-F237-419C-A2DD-43C28D920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8EE42F0-2470-417A-8666-6E3266FEB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569671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pic>
        <p:nvPicPr>
          <p:cNvPr id="18" name="Picture 17" descr="Closeup of a hand holding a key with a house dongle">
            <a:extLst>
              <a:ext uri="{FF2B5EF4-FFF2-40B4-BE49-F238E27FC236}">
                <a16:creationId xmlns:a16="http://schemas.microsoft.com/office/drawing/2014/main" id="{DAE9174B-8E8C-9A5C-EAE1-C746B46F69A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l="27979" r="16598" b="-1"/>
          <a:stretch/>
        </p:blipFill>
        <p:spPr>
          <a:xfrm>
            <a:off x="2553" y="10"/>
            <a:ext cx="569416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0156548-3209-EFCE-F9AC-F28E1DB536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2520" y="1583827"/>
            <a:ext cx="4023360" cy="41113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i="1" dirty="0">
                <a:solidFill>
                  <a:srgbClr val="FFFFFF"/>
                </a:solidFill>
                <a:latin typeface="Lucida Fax" panose="02060602050505020204" pitchFamily="18" charset="77"/>
              </a:rPr>
              <a:t>HOUSE HUNT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90DD1AA-9FC9-0AF2-B563-CA13C179FB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8720" y="604092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BB464872-F783-8F16-8378-38055120F2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45353" y="667512"/>
            <a:ext cx="5285656" cy="5630412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20000"/>
              </a:lnSpc>
            </a:pPr>
            <a:r>
              <a:rPr lang="en-US" u="sng" dirty="0">
                <a:latin typeface="Lucida Fax" panose="02060602050505020204" pitchFamily="18" charset="77"/>
              </a:rPr>
              <a:t>TEAM 1</a:t>
            </a:r>
          </a:p>
          <a:p>
            <a:pPr>
              <a:lnSpc>
                <a:spcPct val="120000"/>
              </a:lnSpc>
            </a:pPr>
            <a:r>
              <a:rPr lang="en-US" b="0" dirty="0">
                <a:latin typeface="Lucida Fax" panose="02060602050505020204" pitchFamily="18" charset="77"/>
              </a:rPr>
              <a:t>NITANT PARESHBHAI BHAGAT</a:t>
            </a:r>
          </a:p>
          <a:p>
            <a:pPr>
              <a:lnSpc>
                <a:spcPct val="120000"/>
              </a:lnSpc>
            </a:pPr>
            <a:r>
              <a:rPr lang="en-US" b="0" dirty="0">
                <a:latin typeface="Lucida Fax" panose="02060602050505020204" pitchFamily="18" charset="77"/>
              </a:rPr>
              <a:t>BHUMI ASHOKBHAI TADHANI</a:t>
            </a:r>
          </a:p>
          <a:p>
            <a:pPr>
              <a:lnSpc>
                <a:spcPct val="120000"/>
              </a:lnSpc>
            </a:pPr>
            <a:r>
              <a:rPr lang="en-US" b="0" dirty="0">
                <a:latin typeface="Lucida Fax" panose="02060602050505020204" pitchFamily="18" charset="77"/>
              </a:rPr>
              <a:t>NAGA BAVANA KOLASANI</a:t>
            </a:r>
          </a:p>
          <a:p>
            <a:pPr>
              <a:lnSpc>
                <a:spcPct val="120000"/>
              </a:lnSpc>
            </a:pPr>
            <a:r>
              <a:rPr lang="en-US" b="0" dirty="0">
                <a:latin typeface="Lucida Fax" panose="02060602050505020204" pitchFamily="18" charset="77"/>
              </a:rPr>
              <a:t>BHARGAV PATEL</a:t>
            </a:r>
          </a:p>
          <a:p>
            <a:pPr>
              <a:lnSpc>
                <a:spcPct val="120000"/>
              </a:lnSpc>
            </a:pPr>
            <a:r>
              <a:rPr lang="en-US" b="0" dirty="0">
                <a:latin typeface="Lucida Fax" panose="02060602050505020204" pitchFamily="18" charset="77"/>
              </a:rPr>
              <a:t>HARSH DEEPAKKUMAR MODI</a:t>
            </a:r>
          </a:p>
          <a:p>
            <a:pPr>
              <a:lnSpc>
                <a:spcPct val="120000"/>
              </a:lnSpc>
            </a:pPr>
            <a:r>
              <a:rPr lang="en-US" b="0" dirty="0">
                <a:latin typeface="Lucida Fax" panose="02060602050505020204" pitchFamily="18" charset="77"/>
              </a:rPr>
              <a:t>ABHISHEK SUNIL TAMBOLI</a:t>
            </a:r>
          </a:p>
          <a:p>
            <a:pPr>
              <a:lnSpc>
                <a:spcPct val="120000"/>
              </a:lnSpc>
            </a:pPr>
            <a:r>
              <a:rPr lang="en-US" b="0" dirty="0">
                <a:latin typeface="Lucida Fax" panose="02060602050505020204" pitchFamily="18" charset="77"/>
              </a:rPr>
              <a:t>VRAJDEEP DILIPBHAI LUNAGARIYA</a:t>
            </a:r>
          </a:p>
          <a:p>
            <a:pPr>
              <a:lnSpc>
                <a:spcPct val="120000"/>
              </a:lnSpc>
            </a:pPr>
            <a:r>
              <a:rPr lang="en-US" b="0" dirty="0">
                <a:latin typeface="Lucida Fax" panose="02060602050505020204" pitchFamily="18" charset="77"/>
              </a:rPr>
              <a:t>JENISHA BHAVESHBHAI GAJERA</a:t>
            </a:r>
          </a:p>
          <a:p>
            <a:pPr>
              <a:lnSpc>
                <a:spcPct val="120000"/>
              </a:lnSpc>
            </a:pPr>
            <a:r>
              <a:rPr lang="en-US" b="0" dirty="0">
                <a:latin typeface="Lucida Fax" panose="02060602050505020204" pitchFamily="18" charset="77"/>
              </a:rPr>
              <a:t>MANISH THOTAKURA</a:t>
            </a:r>
          </a:p>
          <a:p>
            <a:pPr>
              <a:lnSpc>
                <a:spcPct val="120000"/>
              </a:lnSpc>
            </a:pPr>
            <a:r>
              <a:rPr lang="en-US" b="0" dirty="0">
                <a:latin typeface="Lucida Fax" panose="02060602050505020204" pitchFamily="18" charset="77"/>
              </a:rPr>
              <a:t>SAI NADH BATTALAPALLI</a:t>
            </a:r>
          </a:p>
        </p:txBody>
      </p:sp>
    </p:spTree>
    <p:extLst>
      <p:ext uri="{BB962C8B-B14F-4D97-AF65-F5344CB8AC3E}">
        <p14:creationId xmlns:p14="http://schemas.microsoft.com/office/powerpoint/2010/main" val="565201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4BB9B7-B586-887E-6FDC-3CFF76710D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1184032"/>
            <a:ext cx="10890929" cy="550984"/>
          </a:xfrm>
        </p:spPr>
        <p:txBody>
          <a:bodyPr>
            <a:noAutofit/>
          </a:bodyPr>
          <a:lstStyle/>
          <a:p>
            <a:r>
              <a:rPr lang="en-US" sz="2800" dirty="0">
                <a:latin typeface="Lucida Fax" panose="02060602050505020204" pitchFamily="18" charset="77"/>
              </a:rPr>
              <a:t>BURNDOWN CHARTS - (JENISHA BHAVESHBHAI GAJERA)</a:t>
            </a:r>
            <a:endParaRPr lang="en-US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5DFEA5-2B5F-E715-EFFB-B3E10F81FA9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39973" y="1776047"/>
            <a:ext cx="5532024" cy="2229420"/>
          </a:xfrm>
          <a:prstGeom prst="rect">
            <a:avLst/>
          </a:prstGeom>
        </p:spPr>
      </p:pic>
      <p:pic>
        <p:nvPicPr>
          <p:cNvPr id="6" name="Picture 5" descr="A graph on a white background&#10;&#10;AI-generated content may be incorrect.">
            <a:extLst>
              <a:ext uri="{FF2B5EF4-FFF2-40B4-BE49-F238E27FC236}">
                <a16:creationId xmlns:a16="http://schemas.microsoft.com/office/drawing/2014/main" id="{ACE01A57-0647-3264-EB20-6E342EDD65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5543" y="1735015"/>
            <a:ext cx="6012672" cy="22294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B85E6F5-D18C-92F8-CC9E-D0A91C3CB47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39971" y="4130412"/>
            <a:ext cx="11758243" cy="2656927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78848D8-653F-FB7C-31D9-787E9193F56E}"/>
              </a:ext>
            </a:extLst>
          </p:cNvPr>
          <p:cNvCxnSpPr>
            <a:cxnSpLocks/>
          </p:cNvCxnSpPr>
          <p:nvPr/>
        </p:nvCxnSpPr>
        <p:spPr>
          <a:xfrm>
            <a:off x="5978769" y="1643205"/>
            <a:ext cx="0" cy="2377440"/>
          </a:xfrm>
          <a:prstGeom prst="line">
            <a:avLst/>
          </a:prstGeom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F86E65C-86D7-98B1-7C80-D79EE6E842B3}"/>
              </a:ext>
            </a:extLst>
          </p:cNvPr>
          <p:cNvCxnSpPr>
            <a:cxnSpLocks/>
          </p:cNvCxnSpPr>
          <p:nvPr/>
        </p:nvCxnSpPr>
        <p:spPr>
          <a:xfrm rot="16200000">
            <a:off x="6192133" y="-1797888"/>
            <a:ext cx="0" cy="11704320"/>
          </a:xfrm>
          <a:prstGeom prst="line">
            <a:avLst/>
          </a:prstGeom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04811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AC515-467D-639E-D975-4F26174E0C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8" y="1230924"/>
            <a:ext cx="10890929" cy="586153"/>
          </a:xfrm>
        </p:spPr>
        <p:txBody>
          <a:bodyPr>
            <a:noAutofit/>
          </a:bodyPr>
          <a:lstStyle/>
          <a:p>
            <a:r>
              <a:rPr lang="en-US" sz="2750" dirty="0">
                <a:latin typeface="Lucida Fax" panose="02060602050505020204" pitchFamily="18" charset="77"/>
              </a:rPr>
              <a:t>JENKINS PROGRESS REPORT - (ABHISHEK SUNIL TAMBOLI)</a:t>
            </a:r>
            <a:endParaRPr lang="en-US" sz="2750" dirty="0"/>
          </a:p>
        </p:txBody>
      </p:sp>
      <p:pic>
        <p:nvPicPr>
          <p:cNvPr id="4" name="Picture 3" descr="A close-up of a document&#10;&#10;AI-generated content may be incorrect.">
            <a:extLst>
              <a:ext uri="{FF2B5EF4-FFF2-40B4-BE49-F238E27FC236}">
                <a16:creationId xmlns:a16="http://schemas.microsoft.com/office/drawing/2014/main" id="{E2C7A150-9DD6-2136-9CE4-52A78BFE6A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78" y="1817077"/>
            <a:ext cx="10890929" cy="4947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3213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document&#10;&#10;AI-generated content may be incorrect.">
            <a:extLst>
              <a:ext uri="{FF2B5EF4-FFF2-40B4-BE49-F238E27FC236}">
                <a16:creationId xmlns:a16="http://schemas.microsoft.com/office/drawing/2014/main" id="{010E6122-0272-026F-0D64-C7E6F5A66D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78" y="1242646"/>
            <a:ext cx="10890929" cy="5472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7948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16D698-771A-7918-C837-C9838934D7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B78D963-4797-2195-EBD8-846C3406C9A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40079" y="1231802"/>
            <a:ext cx="10911842" cy="5541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8341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8C71D6-E0AA-A805-A3A8-0305A41708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1371601"/>
            <a:ext cx="10890929" cy="621322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Lucida Fax" panose="02060602050505020204" pitchFamily="18" charset="77"/>
              </a:rPr>
              <a:t>APPLICATION DEMO - (BHARGAV PATEL)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1270185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2A7BAD2-0723-DE6F-0E3E-D2EADA4E91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Closeup of a hand holding a key with a house dongle">
            <a:extLst>
              <a:ext uri="{FF2B5EF4-FFF2-40B4-BE49-F238E27FC236}">
                <a16:creationId xmlns:a16="http://schemas.microsoft.com/office/drawing/2014/main" id="{6BF1E925-B531-C4C2-7E88-214AB9B5A74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rcRect t="7140" b="8590"/>
          <a:stretch/>
        </p:blipFill>
        <p:spPr>
          <a:xfrm>
            <a:off x="-1" y="10"/>
            <a:ext cx="12191999" cy="6857985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D50741CA-59A3-4426-8205-D763C968E8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543515" cy="6858000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58000">
                <a:srgbClr val="000000">
                  <a:alpha val="55000"/>
                </a:srgbClr>
              </a:gs>
              <a:gs pos="93000">
                <a:srgbClr val="000000">
                  <a:alpha val="64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1B9488-383E-2ED6-6772-F483109C77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2583874"/>
            <a:ext cx="5296829" cy="288476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i="1" dirty="0">
                <a:solidFill>
                  <a:srgbClr val="FFFFFF"/>
                </a:solidFill>
                <a:latin typeface="Lucida Fax" panose="02060602050505020204" pitchFamily="18" charset="77"/>
              </a:rPr>
              <a:t>Thank You!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B05D162C-996E-4B39-A3EF-DB9D0EEF2E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7529" y="5832424"/>
            <a:ext cx="978862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04291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744CAA32-F237-419C-A2DD-43C28D920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8EE42F0-2470-417A-8666-6E3266FEB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569671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pic>
        <p:nvPicPr>
          <p:cNvPr id="21" name="Picture 20" descr="Colorful pins connected with a thread">
            <a:extLst>
              <a:ext uri="{FF2B5EF4-FFF2-40B4-BE49-F238E27FC236}">
                <a16:creationId xmlns:a16="http://schemas.microsoft.com/office/drawing/2014/main" id="{B010C70C-3EC9-71AB-C916-DCDFEE725E8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l="13409" r="31168" b="-1"/>
          <a:stretch/>
        </p:blipFill>
        <p:spPr>
          <a:xfrm>
            <a:off x="2553" y="10"/>
            <a:ext cx="569416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F13AE89-D10A-A9E3-58DF-018604B0E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520" y="1583827"/>
            <a:ext cx="4023360" cy="4111315"/>
          </a:xfrm>
        </p:spPr>
        <p:txBody>
          <a:bodyPr anchor="b">
            <a:normAutofit/>
          </a:bodyPr>
          <a:lstStyle/>
          <a:p>
            <a:r>
              <a:rPr lang="en-US" dirty="0">
                <a:solidFill>
                  <a:srgbClr val="FFFFFF"/>
                </a:solidFill>
                <a:latin typeface="Lucida Fax" panose="02060602050505020204" pitchFamily="18" charset="77"/>
              </a:rPr>
              <a:t>AGENDA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B90DD1AA-9FC9-0AF2-B563-CA13C179FB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8720" y="604092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4144B63D-E3A5-B6B5-97D9-5458044B56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87624" y="1180033"/>
            <a:ext cx="5285656" cy="4918901"/>
          </a:xfrm>
        </p:spPr>
        <p:txBody>
          <a:bodyPr>
            <a:normAutofit/>
          </a:bodyPr>
          <a:lstStyle/>
          <a:p>
            <a:r>
              <a:rPr lang="en-US" dirty="0">
                <a:latin typeface="Lucida Fax" panose="02060602050505020204" pitchFamily="18" charset="77"/>
              </a:rPr>
              <a:t>BRM &amp; SIPOC DIAGRAMS</a:t>
            </a:r>
          </a:p>
          <a:p>
            <a:r>
              <a:rPr lang="en-US" dirty="0">
                <a:latin typeface="Lucida Fax" panose="02060602050505020204" pitchFamily="18" charset="77"/>
              </a:rPr>
              <a:t>CONTEXT DIAGRAM</a:t>
            </a:r>
          </a:p>
          <a:p>
            <a:r>
              <a:rPr lang="en-US" dirty="0">
                <a:latin typeface="Lucida Fax" panose="02060602050505020204" pitchFamily="18" charset="77"/>
              </a:rPr>
              <a:t>ROAD MAP</a:t>
            </a:r>
          </a:p>
          <a:p>
            <a:r>
              <a:rPr lang="en-US" dirty="0">
                <a:latin typeface="Lucida Fax" panose="02060602050505020204" pitchFamily="18" charset="77"/>
              </a:rPr>
              <a:t>RCT (main view only)</a:t>
            </a:r>
          </a:p>
          <a:p>
            <a:r>
              <a:rPr lang="en-US" dirty="0">
                <a:latin typeface="Lucida Fax" panose="02060602050505020204" pitchFamily="18" charset="77"/>
              </a:rPr>
              <a:t>USER STORIES</a:t>
            </a:r>
          </a:p>
          <a:p>
            <a:r>
              <a:rPr lang="en-US" dirty="0">
                <a:latin typeface="Lucida Fax" panose="02060602050505020204" pitchFamily="18" charset="77"/>
              </a:rPr>
              <a:t>UML ACTIVITY DIAGRAM</a:t>
            </a:r>
          </a:p>
          <a:p>
            <a:r>
              <a:rPr lang="en-US" dirty="0">
                <a:latin typeface="Lucida Fax" panose="02060602050505020204" pitchFamily="18" charset="77"/>
              </a:rPr>
              <a:t>ER DIAGRAMS (Conceptual, Logical)</a:t>
            </a:r>
          </a:p>
          <a:p>
            <a:r>
              <a:rPr lang="en-US" dirty="0">
                <a:latin typeface="Lucida Fax" panose="02060602050505020204" pitchFamily="18" charset="77"/>
              </a:rPr>
              <a:t>BURNDOWN CHARTS</a:t>
            </a:r>
          </a:p>
          <a:p>
            <a:r>
              <a:rPr lang="en-US" dirty="0">
                <a:latin typeface="Lucida Fax" panose="02060602050505020204" pitchFamily="18" charset="77"/>
              </a:rPr>
              <a:t>JENKINS PROGRESS REPORT</a:t>
            </a:r>
          </a:p>
          <a:p>
            <a:r>
              <a:rPr lang="en-US" dirty="0">
                <a:latin typeface="Lucida Fax" panose="02060602050505020204" pitchFamily="18" charset="77"/>
              </a:rPr>
              <a:t>APPLICATION DEMO [Recorded]</a:t>
            </a:r>
          </a:p>
        </p:txBody>
      </p:sp>
    </p:spTree>
    <p:extLst>
      <p:ext uri="{BB962C8B-B14F-4D97-AF65-F5344CB8AC3E}">
        <p14:creationId xmlns:p14="http://schemas.microsoft.com/office/powerpoint/2010/main" val="15650033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D293A2-BA09-6B20-83D8-081EFEC208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1371601"/>
            <a:ext cx="10890929" cy="691661"/>
          </a:xfrm>
        </p:spPr>
        <p:txBody>
          <a:bodyPr>
            <a:noAutofit/>
          </a:bodyPr>
          <a:lstStyle/>
          <a:p>
            <a:r>
              <a:rPr lang="en-US" sz="2900" dirty="0">
                <a:latin typeface="Lucida Fax" panose="02060602050505020204" pitchFamily="18" charset="77"/>
              </a:rPr>
              <a:t>BRM &amp; SIPOC DIAGRAMS - (NAGA BAVANA KOLASANI)</a:t>
            </a:r>
            <a:endParaRPr lang="en-US" sz="29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27B6A3-FE12-159E-8104-C78A1F111F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0080" y="2063262"/>
            <a:ext cx="5212080" cy="4136370"/>
          </a:xfrm>
        </p:spPr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en-US" dirty="0">
                <a:latin typeface="Lucida Fax" panose="02060602050505020204" pitchFamily="18" charset="77"/>
              </a:rPr>
              <a:t>BRM DIAGRAM</a:t>
            </a:r>
          </a:p>
          <a:p>
            <a:pPr marL="0" indent="0">
              <a:buNone/>
            </a:pPr>
            <a:endParaRPr lang="en-US" dirty="0">
              <a:latin typeface="Lucida Fax" panose="02060602050505020204" pitchFamily="18" charset="77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D6BBD1-962B-D121-6034-9CE09417AA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0" y="2063262"/>
            <a:ext cx="5435008" cy="4136370"/>
          </a:xfrm>
        </p:spPr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en-US" dirty="0">
                <a:latin typeface="Lucida Fax" panose="02060602050505020204" pitchFamily="18" charset="77"/>
              </a:rPr>
              <a:t>SIPOC DIAGRAM</a:t>
            </a:r>
          </a:p>
          <a:p>
            <a:pPr marL="0" indent="0">
              <a:buNone/>
            </a:pPr>
            <a:endParaRPr lang="en-US" dirty="0">
              <a:latin typeface="Lucida Fax" panose="02060602050505020204" pitchFamily="18" charset="77"/>
            </a:endParaRPr>
          </a:p>
        </p:txBody>
      </p:sp>
      <p:pic>
        <p:nvPicPr>
          <p:cNvPr id="6" name="Picture 5" descr="A diagram of a business relationship&#10;&#10;AI-generated content may be incorrect.">
            <a:extLst>
              <a:ext uri="{FF2B5EF4-FFF2-40B4-BE49-F238E27FC236}">
                <a16:creationId xmlns:a16="http://schemas.microsoft.com/office/drawing/2014/main" id="{3CA2BB3A-A485-0AF2-AD4D-309AC06B295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478" t="18718" r="5803" b="3333"/>
          <a:stretch/>
        </p:blipFill>
        <p:spPr>
          <a:xfrm>
            <a:off x="172468" y="2508269"/>
            <a:ext cx="5801612" cy="324635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0AB1351-465C-17AB-C7FE-4B98A56DA5C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365" t="3675" r="1365" b="3675"/>
          <a:stretch/>
        </p:blipFill>
        <p:spPr>
          <a:xfrm>
            <a:off x="6096000" y="2542970"/>
            <a:ext cx="5839358" cy="3176954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978F8B2-E082-23D2-6F0A-31088B91BAB0}"/>
              </a:ext>
            </a:extLst>
          </p:cNvPr>
          <p:cNvCxnSpPr>
            <a:cxnSpLocks/>
          </p:cNvCxnSpPr>
          <p:nvPr/>
        </p:nvCxnSpPr>
        <p:spPr>
          <a:xfrm>
            <a:off x="6004560" y="1969008"/>
            <a:ext cx="0" cy="4754880"/>
          </a:xfrm>
          <a:prstGeom prst="line">
            <a:avLst/>
          </a:prstGeom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60468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AA9E1F-2F84-8FDA-E48E-74AAE4B7E4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1371601"/>
            <a:ext cx="10890929" cy="539261"/>
          </a:xfrm>
        </p:spPr>
        <p:txBody>
          <a:bodyPr>
            <a:noAutofit/>
          </a:bodyPr>
          <a:lstStyle/>
          <a:p>
            <a:r>
              <a:rPr lang="en-US" sz="3000" dirty="0">
                <a:latin typeface="Lucida Fax" panose="02060602050505020204" pitchFamily="18" charset="77"/>
              </a:rPr>
              <a:t>CONTEXT DIAGRAM - (HARSH DEEPAKKUMAR MODI)</a:t>
            </a:r>
            <a:endParaRPr lang="en-US" sz="3000" dirty="0"/>
          </a:p>
        </p:txBody>
      </p:sp>
      <p:pic>
        <p:nvPicPr>
          <p:cNvPr id="5" name="Content Placeholder 4" descr="A diagram of a house hunt&#10;&#10;AI-generated content may be incorrect.">
            <a:extLst>
              <a:ext uri="{FF2B5EF4-FFF2-40B4-BE49-F238E27FC236}">
                <a16:creationId xmlns:a16="http://schemas.microsoft.com/office/drawing/2014/main" id="{6D0C78B0-7F97-CF03-5EA6-61436613C4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18407" y="1910862"/>
            <a:ext cx="7155186" cy="4938087"/>
          </a:xfrm>
        </p:spPr>
      </p:pic>
    </p:spTree>
    <p:extLst>
      <p:ext uri="{BB962C8B-B14F-4D97-AF65-F5344CB8AC3E}">
        <p14:creationId xmlns:p14="http://schemas.microsoft.com/office/powerpoint/2010/main" val="14044686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198F7-7BBC-AE4D-B5FF-1F0B2C8DF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1371601"/>
            <a:ext cx="10890929" cy="586153"/>
          </a:xfrm>
        </p:spPr>
        <p:txBody>
          <a:bodyPr>
            <a:noAutofit/>
          </a:bodyPr>
          <a:lstStyle/>
          <a:p>
            <a:r>
              <a:rPr lang="en-US" sz="3200" dirty="0">
                <a:latin typeface="Lucida Fax" panose="02060602050505020204" pitchFamily="18" charset="77"/>
              </a:rPr>
              <a:t>ROAD MAP - (VRAJDEEP DILIPBHAI LUNAGARIYA)</a:t>
            </a:r>
            <a:endParaRPr lang="en-US" sz="3200" dirty="0"/>
          </a:p>
        </p:txBody>
      </p:sp>
      <p:pic>
        <p:nvPicPr>
          <p:cNvPr id="4" name="Picture 3" descr="A spreadsheet with text and numbers&#10;&#10;AI-generated content may be incorrect.">
            <a:extLst>
              <a:ext uri="{FF2B5EF4-FFF2-40B4-BE49-F238E27FC236}">
                <a16:creationId xmlns:a16="http://schemas.microsoft.com/office/drawing/2014/main" id="{B3A7AE7A-54BC-6B83-EB49-0CC7C43B50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79" y="1957755"/>
            <a:ext cx="10890929" cy="4818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0006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3C875C-3B38-9DFD-B6CA-893D9AEA52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1371600"/>
            <a:ext cx="10890929" cy="574431"/>
          </a:xfrm>
        </p:spPr>
        <p:txBody>
          <a:bodyPr>
            <a:noAutofit/>
          </a:bodyPr>
          <a:lstStyle/>
          <a:p>
            <a:r>
              <a:rPr lang="en-US" sz="3200" dirty="0">
                <a:latin typeface="Lucida Fax" panose="02060602050505020204" pitchFamily="18" charset="77"/>
              </a:rPr>
              <a:t>RCT - (BHUMI ASHOKBHAI TADHANI)</a:t>
            </a:r>
            <a:endParaRPr lang="en-US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61E0E4-6B1F-D914-F90B-8EA3894BC8E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40078" y="1946031"/>
            <a:ext cx="10890929" cy="4787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9979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6AC36B-AA14-F83F-B6D1-08A1692FA2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1371601"/>
            <a:ext cx="10890929" cy="633045"/>
          </a:xfrm>
        </p:spPr>
        <p:txBody>
          <a:bodyPr>
            <a:noAutofit/>
          </a:bodyPr>
          <a:lstStyle/>
          <a:p>
            <a:r>
              <a:rPr lang="en-US" sz="3200" dirty="0">
                <a:latin typeface="Lucida Fax" panose="02060602050505020204" pitchFamily="18" charset="77"/>
              </a:rPr>
              <a:t>USER STORIES - (SAI NADH BATTALAPALLI) </a:t>
            </a:r>
            <a:endParaRPr lang="en-US" sz="3200" dirty="0"/>
          </a:p>
        </p:txBody>
      </p:sp>
      <p:pic>
        <p:nvPicPr>
          <p:cNvPr id="6" name="Picture 5" descr="A blurry image of a checklist&#10;&#10;AI-generated content may be incorrect.">
            <a:extLst>
              <a:ext uri="{FF2B5EF4-FFF2-40B4-BE49-F238E27FC236}">
                <a16:creationId xmlns:a16="http://schemas.microsoft.com/office/drawing/2014/main" id="{D170EAF3-337F-3544-2F81-BE4EAC9092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79" y="2086708"/>
            <a:ext cx="10912595" cy="4032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9914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EBB6C7-5C46-462B-97A1-0871DFA37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1371601"/>
            <a:ext cx="10890929" cy="597876"/>
          </a:xfrm>
        </p:spPr>
        <p:txBody>
          <a:bodyPr>
            <a:noAutofit/>
          </a:bodyPr>
          <a:lstStyle/>
          <a:p>
            <a:r>
              <a:rPr lang="en-US" sz="3200" dirty="0">
                <a:latin typeface="Lucida Fax" panose="02060602050505020204" pitchFamily="18" charset="77"/>
              </a:rPr>
              <a:t>UML ACTIVITY DIAGRAM - (MANISH THOTAKURA)</a:t>
            </a:r>
            <a:endParaRPr lang="en-US" sz="3200" dirty="0"/>
          </a:p>
        </p:txBody>
      </p:sp>
      <p:pic>
        <p:nvPicPr>
          <p:cNvPr id="4" name="Picture 3" descr="A diagram of a company&#10;&#10;AI-generated content may be incorrect.">
            <a:extLst>
              <a:ext uri="{FF2B5EF4-FFF2-40B4-BE49-F238E27FC236}">
                <a16:creationId xmlns:a16="http://schemas.microsoft.com/office/drawing/2014/main" id="{699AFD73-47B1-5571-5EB1-C909E45DCD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79" y="2286000"/>
            <a:ext cx="10890928" cy="3843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4644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783E87-13BA-A8E1-928C-EABBAA0164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535" y="1207478"/>
            <a:ext cx="10890929" cy="586153"/>
          </a:xfrm>
        </p:spPr>
        <p:txBody>
          <a:bodyPr>
            <a:noAutofit/>
          </a:bodyPr>
          <a:lstStyle/>
          <a:p>
            <a:r>
              <a:rPr lang="en-US" sz="3200" dirty="0">
                <a:latin typeface="Lucida Fax" panose="02060602050505020204" pitchFamily="18" charset="77"/>
              </a:rPr>
              <a:t>ER DIAGRAMS - (NITANT PARESHBHAI BHAGAT)</a:t>
            </a:r>
            <a:endParaRPr lang="en-US" sz="3200" dirty="0"/>
          </a:p>
        </p:txBody>
      </p:sp>
      <p:pic>
        <p:nvPicPr>
          <p:cNvPr id="4" name="Picture 3" descr="A black background with white squares&#10;&#10;AI-generated content may be incorrect.">
            <a:extLst>
              <a:ext uri="{FF2B5EF4-FFF2-40B4-BE49-F238E27FC236}">
                <a16:creationId xmlns:a16="http://schemas.microsoft.com/office/drawing/2014/main" id="{55B854F9-F214-1C58-7974-49EDD5DAF3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69" y="1957754"/>
            <a:ext cx="5570431" cy="4736123"/>
          </a:xfrm>
          <a:prstGeom prst="rect">
            <a:avLst/>
          </a:prstGeom>
        </p:spPr>
      </p:pic>
      <p:pic>
        <p:nvPicPr>
          <p:cNvPr id="5" name="Picture 4" descr="A black screen with white text&#10;&#10;AI-generated content may be incorrect.">
            <a:extLst>
              <a:ext uri="{FF2B5EF4-FFF2-40B4-BE49-F238E27FC236}">
                <a16:creationId xmlns:a16="http://schemas.microsoft.com/office/drawing/2014/main" id="{BE901733-23C0-9313-1838-DC132D1989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8800" y="1957754"/>
            <a:ext cx="6484831" cy="490024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DE0B15A-7F2D-B04D-0CF3-DCA5E32FF4EA}"/>
              </a:ext>
            </a:extLst>
          </p:cNvPr>
          <p:cNvSpPr txBox="1"/>
          <p:nvPr/>
        </p:nvSpPr>
        <p:spPr>
          <a:xfrm>
            <a:off x="0" y="2051538"/>
            <a:ext cx="16900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sz="1200" b="1" dirty="0">
                <a:latin typeface="Lucida Fax" panose="02060602050505020204" pitchFamily="18" charset="77"/>
              </a:rPr>
              <a:t>CONCEPTUAL VIEW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721766D-AA30-F47E-6B6C-52D7A500F3D0}"/>
              </a:ext>
            </a:extLst>
          </p:cNvPr>
          <p:cNvSpPr txBox="1"/>
          <p:nvPr/>
        </p:nvSpPr>
        <p:spPr>
          <a:xfrm>
            <a:off x="5638800" y="2051538"/>
            <a:ext cx="18053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sz="1200" b="1" dirty="0">
                <a:latin typeface="Lucida Fax" panose="02060602050505020204" pitchFamily="18" charset="77"/>
              </a:rPr>
              <a:t>LOGICAL VIEW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C06FCE4-3247-A12B-2747-212359CB56DF}"/>
              </a:ext>
            </a:extLst>
          </p:cNvPr>
          <p:cNvCxnSpPr>
            <a:cxnSpLocks/>
          </p:cNvCxnSpPr>
          <p:nvPr/>
        </p:nvCxnSpPr>
        <p:spPr>
          <a:xfrm>
            <a:off x="5638800" y="1793631"/>
            <a:ext cx="0" cy="5029200"/>
          </a:xfrm>
          <a:prstGeom prst="line">
            <a:avLst/>
          </a:prstGeom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101533"/>
      </p:ext>
    </p:extLst>
  </p:cSld>
  <p:clrMapOvr>
    <a:masterClrMapping/>
  </p:clrMapOvr>
</p:sld>
</file>

<file path=ppt/theme/theme1.xml><?xml version="1.0" encoding="utf-8"?>
<a:theme xmlns:a="http://schemas.openxmlformats.org/drawingml/2006/main" name="DashVTI">
  <a:themeElements>
    <a:clrScheme name="Custom 6">
      <a:dk1>
        <a:sysClr val="windowText" lastClr="000000"/>
      </a:dk1>
      <a:lt1>
        <a:sysClr val="window" lastClr="FFFFFF"/>
      </a:lt1>
      <a:dk2>
        <a:srgbClr val="0D1C3B"/>
      </a:dk2>
      <a:lt2>
        <a:srgbClr val="F5F2F9"/>
      </a:lt2>
      <a:accent1>
        <a:srgbClr val="1973EB"/>
      </a:accent1>
      <a:accent2>
        <a:srgbClr val="25C8A2"/>
      </a:accent2>
      <a:accent3>
        <a:srgbClr val="BF8ED1"/>
      </a:accent3>
      <a:accent4>
        <a:srgbClr val="FE733C"/>
      </a:accent4>
      <a:accent5>
        <a:srgbClr val="FE5A5A"/>
      </a:accent5>
      <a:accent6>
        <a:srgbClr val="1AC16E"/>
      </a:accent6>
      <a:hlink>
        <a:srgbClr val="1AC16E"/>
      </a:hlink>
      <a:folHlink>
        <a:srgbClr val="00B0F0"/>
      </a:folHlink>
    </a:clrScheme>
    <a:fontScheme name="grandview display">
      <a:majorFont>
        <a:latin typeface="Grandview Display"/>
        <a:ea typeface=""/>
        <a:cs typeface=""/>
      </a:majorFont>
      <a:minorFont>
        <a:latin typeface="Grandview Displ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shVTI" id="{0A75137F-CDEB-4E94-A788-9D255EBE1B91}" vid="{DE9A6A09-5855-45A3-8E99-4290ED24057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househunt theme</Template>
  <TotalTime>156</TotalTime>
  <Words>161</Words>
  <Application>Microsoft Macintosh PowerPoint</Application>
  <PresentationFormat>Widescreen</PresentationFormat>
  <Paragraphs>38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Grandview Display</vt:lpstr>
      <vt:lpstr>Lucida Fax</vt:lpstr>
      <vt:lpstr>Wingdings</vt:lpstr>
      <vt:lpstr>DashVTI</vt:lpstr>
      <vt:lpstr>HOUSE HUNT</vt:lpstr>
      <vt:lpstr>AGENDA</vt:lpstr>
      <vt:lpstr>BRM &amp; SIPOC DIAGRAMS - (NAGA BAVANA KOLASANI)</vt:lpstr>
      <vt:lpstr>CONTEXT DIAGRAM - (HARSH DEEPAKKUMAR MODI)</vt:lpstr>
      <vt:lpstr>ROAD MAP - (VRAJDEEP DILIPBHAI LUNAGARIYA)</vt:lpstr>
      <vt:lpstr>RCT - (BHUMI ASHOKBHAI TADHANI)</vt:lpstr>
      <vt:lpstr>USER STORIES - (SAI NADH BATTALAPALLI) </vt:lpstr>
      <vt:lpstr>UML ACTIVITY DIAGRAM - (MANISH THOTAKURA)</vt:lpstr>
      <vt:lpstr>ER DIAGRAMS - (NITANT PARESHBHAI BHAGAT)</vt:lpstr>
      <vt:lpstr>BURNDOWN CHARTS - (JENISHA BHAVESHBHAI GAJERA)</vt:lpstr>
      <vt:lpstr>JENKINS PROGRESS REPORT - (ABHISHEK SUNIL TAMBOLI)</vt:lpstr>
      <vt:lpstr>PowerPoint Presentation</vt:lpstr>
      <vt:lpstr>PowerPoint Presentation</vt:lpstr>
      <vt:lpstr>APPLICATION DEMO - (BHARGAV PATEL)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Kolasani, Ms. Bavana</dc:creator>
  <cp:lastModifiedBy>Kolasani, Ms. Bavana</cp:lastModifiedBy>
  <cp:revision>5</cp:revision>
  <dcterms:created xsi:type="dcterms:W3CDTF">2025-05-06T19:15:14Z</dcterms:created>
  <dcterms:modified xsi:type="dcterms:W3CDTF">2025-05-06T21:52:00Z</dcterms:modified>
</cp:coreProperties>
</file>